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0" r:id="rId5"/>
    <p:sldId id="262" r:id="rId6"/>
    <p:sldId id="271" r:id="rId7"/>
    <p:sldId id="270" r:id="rId8"/>
    <p:sldId id="272" r:id="rId9"/>
    <p:sldId id="263" r:id="rId10"/>
    <p:sldId id="264" r:id="rId11"/>
    <p:sldId id="266" r:id="rId12"/>
    <p:sldId id="273" r:id="rId13"/>
    <p:sldId id="265" r:id="rId14"/>
    <p:sldId id="26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F4A6D5-00AE-4078-97CA-33832BCF7812}" type="datetimeFigureOut">
              <a:rPr lang="en-US" smtClean="0"/>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046A20-62F9-4FC5-A84E-375570F19849}" type="slidenum">
              <a:rPr lang="en-US" smtClean="0"/>
              <a:t>‹#›</a:t>
            </a:fld>
            <a:endParaRPr lang="en-US"/>
          </a:p>
        </p:txBody>
      </p:sp>
    </p:spTree>
    <p:extLst>
      <p:ext uri="{BB962C8B-B14F-4D97-AF65-F5344CB8AC3E}">
        <p14:creationId xmlns:p14="http://schemas.microsoft.com/office/powerpoint/2010/main" val="46884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F4A6D5-00AE-4078-97CA-33832BCF7812}" type="datetimeFigureOut">
              <a:rPr lang="en-US" smtClean="0"/>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046A20-62F9-4FC5-A84E-375570F19849}" type="slidenum">
              <a:rPr lang="en-US" smtClean="0"/>
              <a:t>‹#›</a:t>
            </a:fld>
            <a:endParaRPr lang="en-US"/>
          </a:p>
        </p:txBody>
      </p:sp>
    </p:spTree>
    <p:extLst>
      <p:ext uri="{BB962C8B-B14F-4D97-AF65-F5344CB8AC3E}">
        <p14:creationId xmlns:p14="http://schemas.microsoft.com/office/powerpoint/2010/main" val="990765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F4A6D5-00AE-4078-97CA-33832BCF7812}" type="datetimeFigureOut">
              <a:rPr lang="en-US" smtClean="0"/>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046A20-62F9-4FC5-A84E-375570F19849}" type="slidenum">
              <a:rPr lang="en-US" smtClean="0"/>
              <a:t>‹#›</a:t>
            </a:fld>
            <a:endParaRPr lang="en-US"/>
          </a:p>
        </p:txBody>
      </p:sp>
    </p:spTree>
    <p:extLst>
      <p:ext uri="{BB962C8B-B14F-4D97-AF65-F5344CB8AC3E}">
        <p14:creationId xmlns:p14="http://schemas.microsoft.com/office/powerpoint/2010/main" val="728397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F4A6D5-00AE-4078-97CA-33832BCF7812}" type="datetimeFigureOut">
              <a:rPr lang="en-US" smtClean="0"/>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046A20-62F9-4FC5-A84E-375570F19849}" type="slidenum">
              <a:rPr lang="en-US" smtClean="0"/>
              <a:t>‹#›</a:t>
            </a:fld>
            <a:endParaRPr lang="en-US"/>
          </a:p>
        </p:txBody>
      </p:sp>
    </p:spTree>
    <p:extLst>
      <p:ext uri="{BB962C8B-B14F-4D97-AF65-F5344CB8AC3E}">
        <p14:creationId xmlns:p14="http://schemas.microsoft.com/office/powerpoint/2010/main" val="1296708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F4A6D5-00AE-4078-97CA-33832BCF7812}" type="datetimeFigureOut">
              <a:rPr lang="en-US" smtClean="0"/>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046A20-62F9-4FC5-A84E-375570F19849}" type="slidenum">
              <a:rPr lang="en-US" smtClean="0"/>
              <a:t>‹#›</a:t>
            </a:fld>
            <a:endParaRPr lang="en-US"/>
          </a:p>
        </p:txBody>
      </p:sp>
    </p:spTree>
    <p:extLst>
      <p:ext uri="{BB962C8B-B14F-4D97-AF65-F5344CB8AC3E}">
        <p14:creationId xmlns:p14="http://schemas.microsoft.com/office/powerpoint/2010/main" val="1185762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F4A6D5-00AE-4078-97CA-33832BCF7812}" type="datetimeFigureOut">
              <a:rPr lang="en-US" smtClean="0"/>
              <a:t>4/17/2017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046A20-62F9-4FC5-A84E-375570F19849}" type="slidenum">
              <a:rPr lang="en-US" smtClean="0"/>
              <a:t>‹#›</a:t>
            </a:fld>
            <a:endParaRPr lang="en-US"/>
          </a:p>
        </p:txBody>
      </p:sp>
    </p:spTree>
    <p:extLst>
      <p:ext uri="{BB962C8B-B14F-4D97-AF65-F5344CB8AC3E}">
        <p14:creationId xmlns:p14="http://schemas.microsoft.com/office/powerpoint/2010/main" val="3147952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F4A6D5-00AE-4078-97CA-33832BCF7812}" type="datetimeFigureOut">
              <a:rPr lang="en-US" smtClean="0"/>
              <a:t>4/17/2017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046A20-62F9-4FC5-A84E-375570F19849}" type="slidenum">
              <a:rPr lang="en-US" smtClean="0"/>
              <a:t>‹#›</a:t>
            </a:fld>
            <a:endParaRPr lang="en-US"/>
          </a:p>
        </p:txBody>
      </p:sp>
    </p:spTree>
    <p:extLst>
      <p:ext uri="{BB962C8B-B14F-4D97-AF65-F5344CB8AC3E}">
        <p14:creationId xmlns:p14="http://schemas.microsoft.com/office/powerpoint/2010/main" val="1692091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F4A6D5-00AE-4078-97CA-33832BCF7812}" type="datetimeFigureOut">
              <a:rPr lang="en-US" smtClean="0"/>
              <a:t>4/17/2017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046A20-62F9-4FC5-A84E-375570F19849}" type="slidenum">
              <a:rPr lang="en-US" smtClean="0"/>
              <a:t>‹#›</a:t>
            </a:fld>
            <a:endParaRPr lang="en-US"/>
          </a:p>
        </p:txBody>
      </p:sp>
    </p:spTree>
    <p:extLst>
      <p:ext uri="{BB962C8B-B14F-4D97-AF65-F5344CB8AC3E}">
        <p14:creationId xmlns:p14="http://schemas.microsoft.com/office/powerpoint/2010/main" val="446328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F4A6D5-00AE-4078-97CA-33832BCF7812}" type="datetimeFigureOut">
              <a:rPr lang="en-US" smtClean="0"/>
              <a:t>4/17/2017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046A20-62F9-4FC5-A84E-375570F19849}" type="slidenum">
              <a:rPr lang="en-US" smtClean="0"/>
              <a:t>‹#›</a:t>
            </a:fld>
            <a:endParaRPr lang="en-US"/>
          </a:p>
        </p:txBody>
      </p:sp>
    </p:spTree>
    <p:extLst>
      <p:ext uri="{BB962C8B-B14F-4D97-AF65-F5344CB8AC3E}">
        <p14:creationId xmlns:p14="http://schemas.microsoft.com/office/powerpoint/2010/main" val="2439112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F4A6D5-00AE-4078-97CA-33832BCF7812}" type="datetimeFigureOut">
              <a:rPr lang="en-US" smtClean="0"/>
              <a:t>4/17/2017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046A20-62F9-4FC5-A84E-375570F19849}" type="slidenum">
              <a:rPr lang="en-US" smtClean="0"/>
              <a:t>‹#›</a:t>
            </a:fld>
            <a:endParaRPr lang="en-US"/>
          </a:p>
        </p:txBody>
      </p:sp>
    </p:spTree>
    <p:extLst>
      <p:ext uri="{BB962C8B-B14F-4D97-AF65-F5344CB8AC3E}">
        <p14:creationId xmlns:p14="http://schemas.microsoft.com/office/powerpoint/2010/main" val="1634241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F4A6D5-00AE-4078-97CA-33832BCF7812}" type="datetimeFigureOut">
              <a:rPr lang="en-US" smtClean="0"/>
              <a:t>4/17/2017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046A20-62F9-4FC5-A84E-375570F19849}" type="slidenum">
              <a:rPr lang="en-US" smtClean="0"/>
              <a:t>‹#›</a:t>
            </a:fld>
            <a:endParaRPr lang="en-US"/>
          </a:p>
        </p:txBody>
      </p:sp>
    </p:spTree>
    <p:extLst>
      <p:ext uri="{BB962C8B-B14F-4D97-AF65-F5344CB8AC3E}">
        <p14:creationId xmlns:p14="http://schemas.microsoft.com/office/powerpoint/2010/main" val="3003579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50000"/>
              </a:schemeClr>
            </a:gs>
            <a:gs pos="36000">
              <a:srgbClr val="D4DEFF"/>
            </a:gs>
            <a:gs pos="83000">
              <a:srgbClr val="D4DEFF"/>
            </a:gs>
            <a:gs pos="100000">
              <a:srgbClr val="96AB94"/>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F4A6D5-00AE-4078-97CA-33832BCF7812}" type="datetimeFigureOut">
              <a:rPr lang="en-US" smtClean="0"/>
              <a:t>4/17/2017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046A20-62F9-4FC5-A84E-375570F19849}" type="slidenum">
              <a:rPr lang="en-US" smtClean="0"/>
              <a:t>‹#›</a:t>
            </a:fld>
            <a:endParaRPr lang="en-US"/>
          </a:p>
        </p:txBody>
      </p:sp>
    </p:spTree>
    <p:extLst>
      <p:ext uri="{BB962C8B-B14F-4D97-AF65-F5344CB8AC3E}">
        <p14:creationId xmlns:p14="http://schemas.microsoft.com/office/powerpoint/2010/main" val="27410011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31839"/>
            <a:ext cx="8382000" cy="3020961"/>
          </a:xfrm>
        </p:spPr>
        <p:txBody>
          <a:bodyPr>
            <a:noAutofit/>
          </a:bodyPr>
          <a:lstStyle/>
          <a:p>
            <a:pPr algn="l"/>
            <a:r>
              <a:rPr lang="en-US" sz="4500" b="1" dirty="0" smtClean="0">
                <a:solidFill>
                  <a:schemeClr val="tx1">
                    <a:lumMod val="95000"/>
                    <a:lumOff val="5000"/>
                  </a:schemeClr>
                </a:solidFill>
                <a:effectLst/>
                <a:latin typeface="Baskerville Old Face" panose="02020602080505020303" pitchFamily="18" charset="0"/>
              </a:rPr>
              <a:t>Discovering the Correlation between the Ozone, Pressure and Temperature and the Effects of Ozone</a:t>
            </a:r>
            <a:r>
              <a:rPr lang="en-US" sz="4500" b="1" dirty="0">
                <a:solidFill>
                  <a:schemeClr val="tx1">
                    <a:lumMod val="95000"/>
                    <a:lumOff val="5000"/>
                  </a:schemeClr>
                </a:solidFill>
                <a:latin typeface="Baskerville Old Face" panose="02020602080505020303" pitchFamily="18" charset="0"/>
              </a:rPr>
              <a:t> </a:t>
            </a:r>
            <a:r>
              <a:rPr lang="en-US" sz="4500" b="1" dirty="0" smtClean="0">
                <a:solidFill>
                  <a:schemeClr val="tx1">
                    <a:lumMod val="95000"/>
                    <a:lumOff val="5000"/>
                  </a:schemeClr>
                </a:solidFill>
                <a:effectLst/>
                <a:latin typeface="Baskerville Old Face" panose="02020602080505020303" pitchFamily="18" charset="0"/>
              </a:rPr>
              <a:t>on the Environment.</a:t>
            </a:r>
            <a:endParaRPr lang="en-US" sz="4500" b="1" dirty="0">
              <a:solidFill>
                <a:schemeClr val="tx1">
                  <a:lumMod val="95000"/>
                  <a:lumOff val="5000"/>
                </a:schemeClr>
              </a:solidFill>
            </a:endParaRPr>
          </a:p>
        </p:txBody>
      </p:sp>
      <p:sp>
        <p:nvSpPr>
          <p:cNvPr id="3" name="Subtitle 2"/>
          <p:cNvSpPr>
            <a:spLocks noGrp="1"/>
          </p:cNvSpPr>
          <p:nvPr>
            <p:ph type="subTitle" idx="1"/>
          </p:nvPr>
        </p:nvSpPr>
        <p:spPr>
          <a:xfrm>
            <a:off x="4876800" y="3657600"/>
            <a:ext cx="3657600" cy="1499221"/>
          </a:xfrm>
        </p:spPr>
        <p:txBody>
          <a:bodyPr>
            <a:noAutofit/>
          </a:bodyPr>
          <a:lstStyle/>
          <a:p>
            <a:pPr algn="r"/>
            <a:r>
              <a:rPr lang="en-US" sz="2000" b="1" dirty="0" smtClean="0">
                <a:solidFill>
                  <a:schemeClr val="tx1"/>
                </a:solidFill>
                <a:latin typeface="Aparajita" panose="020B0604020202020204" pitchFamily="34" charset="0"/>
                <a:cs typeface="Aparajita" panose="020B0604020202020204" pitchFamily="34" charset="0"/>
              </a:rPr>
              <a:t>Dine College</a:t>
            </a:r>
          </a:p>
          <a:p>
            <a:pPr algn="r"/>
            <a:r>
              <a:rPr lang="en-US" sz="2000" b="1" dirty="0" err="1" smtClean="0">
                <a:solidFill>
                  <a:schemeClr val="tx1"/>
                </a:solidFill>
                <a:latin typeface="Aparajita" panose="020B0604020202020204" pitchFamily="34" charset="0"/>
                <a:cs typeface="Aparajita" panose="020B0604020202020204" pitchFamily="34" charset="0"/>
              </a:rPr>
              <a:t>Tsaile</a:t>
            </a:r>
            <a:r>
              <a:rPr lang="en-US" sz="2000" b="1" dirty="0" smtClean="0">
                <a:solidFill>
                  <a:schemeClr val="tx1"/>
                </a:solidFill>
                <a:latin typeface="Aparajita" panose="020B0604020202020204" pitchFamily="34" charset="0"/>
                <a:cs typeface="Aparajita" panose="020B0604020202020204" pitchFamily="34" charset="0"/>
              </a:rPr>
              <a:t>, Arizona</a:t>
            </a:r>
          </a:p>
          <a:p>
            <a:pPr algn="r"/>
            <a:r>
              <a:rPr lang="en-US" sz="2000" b="1" dirty="0" smtClean="0">
                <a:solidFill>
                  <a:schemeClr val="tx1"/>
                </a:solidFill>
                <a:latin typeface="Aparajita" panose="020B0604020202020204" pitchFamily="34" charset="0"/>
                <a:cs typeface="Aparajita" panose="020B0604020202020204" pitchFamily="34" charset="0"/>
              </a:rPr>
              <a:t>General Chemistry II</a:t>
            </a:r>
          </a:p>
          <a:p>
            <a:pPr algn="r"/>
            <a:r>
              <a:rPr lang="en-US" sz="2000" b="1" dirty="0" smtClean="0">
                <a:solidFill>
                  <a:schemeClr val="tx1"/>
                </a:solidFill>
                <a:latin typeface="Aparajita" panose="020B0604020202020204" pitchFamily="34" charset="0"/>
                <a:cs typeface="Aparajita" panose="020B0604020202020204" pitchFamily="34" charset="0"/>
              </a:rPr>
              <a:t>Cordell R. Chee, Eric Begay</a:t>
            </a:r>
          </a:p>
          <a:p>
            <a:pPr algn="r"/>
            <a:r>
              <a:rPr lang="en-US" sz="2000" b="1" dirty="0" smtClean="0">
                <a:solidFill>
                  <a:schemeClr val="tx1"/>
                </a:solidFill>
                <a:latin typeface="Aparajita" panose="020B0604020202020204" pitchFamily="34" charset="0"/>
                <a:cs typeface="Aparajita" panose="020B0604020202020204" pitchFamily="34" charset="0"/>
              </a:rPr>
              <a:t>Gilberta Yazzie &amp; </a:t>
            </a:r>
            <a:r>
              <a:rPr lang="en-US" sz="2000" b="1" dirty="0" err="1" smtClean="0">
                <a:solidFill>
                  <a:schemeClr val="tx1"/>
                </a:solidFill>
                <a:latin typeface="Aparajita" panose="020B0604020202020204" pitchFamily="34" charset="0"/>
                <a:cs typeface="Aparajita" panose="020B0604020202020204" pitchFamily="34" charset="0"/>
              </a:rPr>
              <a:t>Shawntel</a:t>
            </a:r>
            <a:r>
              <a:rPr lang="en-US" sz="2000" b="1" dirty="0" smtClean="0">
                <a:solidFill>
                  <a:schemeClr val="tx1"/>
                </a:solidFill>
                <a:latin typeface="Aparajita" panose="020B0604020202020204" pitchFamily="34" charset="0"/>
                <a:cs typeface="Aparajita" panose="020B0604020202020204" pitchFamily="34" charset="0"/>
              </a:rPr>
              <a:t> </a:t>
            </a:r>
            <a:r>
              <a:rPr lang="en-US" sz="2000" b="1" dirty="0" err="1" smtClean="0">
                <a:solidFill>
                  <a:schemeClr val="tx1"/>
                </a:solidFill>
                <a:effectLst/>
                <a:latin typeface="Aparajita" panose="020B0604020202020204" pitchFamily="34" charset="0"/>
                <a:cs typeface="Aparajita" panose="020B0604020202020204" pitchFamily="34" charset="0"/>
              </a:rPr>
              <a:t>Yessilth</a:t>
            </a:r>
            <a:endParaRPr lang="en-US" sz="2000" b="1" dirty="0">
              <a:solidFill>
                <a:schemeClr val="tx1"/>
              </a:solidFill>
              <a:latin typeface="Aparajita" panose="020B0604020202020204" pitchFamily="34" charset="0"/>
              <a:cs typeface="Aparajita"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3200400"/>
            <a:ext cx="2362200" cy="249999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003" y="5838047"/>
            <a:ext cx="4783394" cy="764176"/>
          </a:xfrm>
          <a:prstGeom prst="rect">
            <a:avLst/>
          </a:prstGeom>
        </p:spPr>
      </p:pic>
    </p:spTree>
    <p:extLst>
      <p:ext uri="{BB962C8B-B14F-4D97-AF65-F5344CB8AC3E}">
        <p14:creationId xmlns:p14="http://schemas.microsoft.com/office/powerpoint/2010/main" val="3364450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Analyze</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152400" y="1600201"/>
            <a:ext cx="4343400" cy="3429000"/>
          </a:xfrm>
        </p:spPr>
        <p:txBody>
          <a:bodyPr>
            <a:normAutofit fontScale="77500" lnSpcReduction="20000"/>
          </a:bodyPr>
          <a:lstStyle/>
          <a:p>
            <a:pPr marL="0" indent="0">
              <a:buNone/>
            </a:pPr>
            <a:r>
              <a:rPr lang="en-US" dirty="0" smtClean="0">
                <a:latin typeface="Times New Roman" panose="02020603050405020304" pitchFamily="18" charset="0"/>
                <a:cs typeface="Times New Roman" panose="02020603050405020304" pitchFamily="18" charset="0"/>
              </a:rPr>
              <a:t>High Attitude </a:t>
            </a:r>
            <a:r>
              <a:rPr lang="en-US" dirty="0" smtClean="0">
                <a:latin typeface="Times New Roman" panose="02020603050405020304" pitchFamily="18" charset="0"/>
                <a:cs typeface="Times New Roman" panose="02020603050405020304" pitchFamily="18" charset="0"/>
              </a:rPr>
              <a:t>Ozone</a:t>
            </a:r>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Stratosphere Ozone </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Contains about 90% of atmospheric ozone</a:t>
            </a:r>
          </a:p>
          <a:p>
            <a:r>
              <a:rPr lang="en-US" dirty="0">
                <a:latin typeface="Times New Roman" panose="02020603050405020304" pitchFamily="18" charset="0"/>
                <a:cs typeface="Times New Roman" panose="02020603050405020304" pitchFamily="18" charset="0"/>
              </a:rPr>
              <a:t>Good  ozone because it protects us from harmful UV radiation from the </a:t>
            </a:r>
            <a:r>
              <a:rPr lang="en-US" dirty="0" smtClean="0">
                <a:latin typeface="Times New Roman" panose="02020603050405020304" pitchFamily="18" charset="0"/>
                <a:cs typeface="Times New Roman" panose="02020603050405020304" pitchFamily="18" charset="0"/>
              </a:rPr>
              <a:t>sun which may cause </a:t>
            </a:r>
            <a:r>
              <a:rPr lang="en-US" dirty="0">
                <a:latin typeface="Times New Roman" panose="02020603050405020304" pitchFamily="18" charset="0"/>
                <a:cs typeface="Times New Roman" panose="02020603050405020304" pitchFamily="18" charset="0"/>
              </a:rPr>
              <a:t>skin cancers &amp; eye damage.</a:t>
            </a:r>
          </a:p>
          <a:p>
            <a:r>
              <a:rPr lang="en-US" dirty="0" smtClean="0">
                <a:latin typeface="Times New Roman" panose="02020603050405020304" pitchFamily="18" charset="0"/>
                <a:cs typeface="Times New Roman" panose="02020603050405020304" pitchFamily="18" charset="0"/>
              </a:rPr>
              <a:t>CFCs- Chlorofluorocarbons depletes </a:t>
            </a:r>
            <a:r>
              <a:rPr lang="en-US" dirty="0">
                <a:latin typeface="Times New Roman" panose="02020603050405020304" pitchFamily="18" charset="0"/>
                <a:cs typeface="Times New Roman" panose="02020603050405020304" pitchFamily="18" charset="0"/>
              </a:rPr>
              <a:t>the </a:t>
            </a:r>
            <a:r>
              <a:rPr lang="en-US" dirty="0" smtClean="0">
                <a:latin typeface="Times New Roman" panose="02020603050405020304" pitchFamily="18" charset="0"/>
                <a:cs typeface="Times New Roman" panose="02020603050405020304" pitchFamily="18" charset="0"/>
              </a:rPr>
              <a:t>Ozone Layer.</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half" idx="2"/>
          </p:nvPr>
        </p:nvSpPr>
        <p:spPr/>
        <p:txBody>
          <a:bodyPr>
            <a:normAutofit fontScale="77500" lnSpcReduction="20000"/>
          </a:bodyPr>
          <a:lstStyle/>
          <a:p>
            <a:pPr marL="0" indent="0">
              <a:buNone/>
            </a:pPr>
            <a:r>
              <a:rPr lang="en-US" dirty="0" smtClean="0">
                <a:latin typeface="Times New Roman" panose="02020603050405020304" pitchFamily="18" charset="0"/>
                <a:cs typeface="Times New Roman" panose="02020603050405020304" pitchFamily="18" charset="0"/>
              </a:rPr>
              <a:t>Ground </a:t>
            </a:r>
            <a:r>
              <a:rPr lang="en-US" dirty="0" smtClean="0">
                <a:latin typeface="Times New Roman" panose="02020603050405020304" pitchFamily="18" charset="0"/>
                <a:cs typeface="Times New Roman" panose="02020603050405020304" pitchFamily="18" charset="0"/>
              </a:rPr>
              <a:t>Level </a:t>
            </a:r>
            <a:r>
              <a:rPr lang="en-US" dirty="0" smtClean="0">
                <a:latin typeface="Times New Roman" panose="02020603050405020304" pitchFamily="18" charset="0"/>
                <a:cs typeface="Times New Roman" panose="02020603050405020304" pitchFamily="18" charset="0"/>
              </a:rPr>
              <a:t>Ozone</a:t>
            </a:r>
          </a:p>
          <a:p>
            <a:r>
              <a:rPr lang="en-US" dirty="0" smtClean="0">
                <a:latin typeface="Times New Roman" panose="02020603050405020304" pitchFamily="18" charset="0"/>
                <a:cs typeface="Times New Roman" panose="02020603050405020304" pitchFamily="18" charset="0"/>
              </a:rPr>
              <a:t>Tropospheric Ozone</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Contains about 10% ozone</a:t>
            </a:r>
          </a:p>
          <a:p>
            <a:r>
              <a:rPr lang="en-US" dirty="0">
                <a:latin typeface="Times New Roman" panose="02020603050405020304" pitchFamily="18" charset="0"/>
                <a:cs typeface="Times New Roman" panose="02020603050405020304" pitchFamily="18" charset="0"/>
              </a:rPr>
              <a:t>Mainly from the automobiles </a:t>
            </a:r>
            <a:r>
              <a:rPr lang="en-US" dirty="0" smtClean="0">
                <a:latin typeface="Times New Roman" panose="02020603050405020304" pitchFamily="18" charset="0"/>
                <a:cs typeface="Times New Roman" panose="02020603050405020304" pitchFamily="18" charset="0"/>
              </a:rPr>
              <a:t>exhaust or emissions, creating smog.</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Bad because it is a type of </a:t>
            </a:r>
            <a:r>
              <a:rPr lang="en-US" dirty="0" smtClean="0">
                <a:latin typeface="Times New Roman" panose="02020603050405020304" pitchFamily="18" charset="0"/>
                <a:cs typeface="Times New Roman" panose="02020603050405020304" pitchFamily="18" charset="0"/>
              </a:rPr>
              <a:t>pollution.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4576916"/>
            <a:ext cx="6019800" cy="2209800"/>
          </a:xfrm>
          <a:prstGeom prst="rect">
            <a:avLst/>
          </a:prstGeom>
        </p:spPr>
      </p:pic>
    </p:spTree>
    <p:extLst>
      <p:ext uri="{BB962C8B-B14F-4D97-AF65-F5344CB8AC3E}">
        <p14:creationId xmlns:p14="http://schemas.microsoft.com/office/powerpoint/2010/main" val="33385666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Issues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p:txBody>
          <a:bodyPr>
            <a:normAutofit fontScale="92500" lnSpcReduction="20000"/>
          </a:bodyPr>
          <a:lstStyle/>
          <a:p>
            <a:pPr marL="0" indent="0">
              <a:buNone/>
            </a:pPr>
            <a:r>
              <a:rPr lang="en-US" dirty="0" smtClean="0">
                <a:latin typeface="Times New Roman" panose="02020603050405020304" pitchFamily="18" charset="0"/>
                <a:cs typeface="Times New Roman" panose="02020603050405020304" pitchFamily="18" charset="0"/>
              </a:rPr>
              <a:t>Trial Error(s</a:t>
            </a:r>
            <a:r>
              <a:rPr lang="en-US" dirty="0" smtClean="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Limited time to work with monitor.</a:t>
            </a:r>
          </a:p>
          <a:p>
            <a:r>
              <a:rPr lang="en-US" dirty="0">
                <a:latin typeface="Times New Roman" panose="02020603050405020304" pitchFamily="18" charset="0"/>
                <a:cs typeface="Times New Roman" panose="02020603050405020304" pitchFamily="18" charset="0"/>
              </a:rPr>
              <a:t>Didn’t properly set the monitor to start logging in the data.</a:t>
            </a:r>
          </a:p>
          <a:p>
            <a:r>
              <a:rPr lang="en-US" dirty="0">
                <a:latin typeface="Times New Roman" panose="02020603050405020304" pitchFamily="18" charset="0"/>
                <a:cs typeface="Times New Roman" panose="02020603050405020304" pitchFamily="18" charset="0"/>
              </a:rPr>
              <a:t>Possible malfunction: the  monitor could only function as high as  82,000 feet. </a:t>
            </a:r>
          </a:p>
          <a:p>
            <a:r>
              <a:rPr lang="en-US" dirty="0">
                <a:latin typeface="Times New Roman" panose="02020603050405020304" pitchFamily="18" charset="0"/>
                <a:cs typeface="Times New Roman" panose="02020603050405020304" pitchFamily="18" charset="0"/>
              </a:rPr>
              <a:t>Turning off monitor before transferring data.</a:t>
            </a:r>
          </a:p>
          <a:p>
            <a:endParaRPr lang="en-US"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half" idx="2"/>
          </p:nvPr>
        </p:nvSpPr>
        <p:spPr/>
        <p:txBody>
          <a:bodyPr>
            <a:normAutofit fontScale="92500" lnSpcReduction="20000"/>
          </a:bodyPr>
          <a:lstStyle/>
          <a:p>
            <a:pPr marL="0" indent="0">
              <a:buNone/>
            </a:pPr>
            <a:r>
              <a:rPr lang="en-US" dirty="0" smtClean="0">
                <a:latin typeface="Times New Roman" panose="02020603050405020304" pitchFamily="18" charset="0"/>
                <a:cs typeface="Times New Roman" panose="02020603050405020304" pitchFamily="18" charset="0"/>
              </a:rPr>
              <a:t>Correction(s)</a:t>
            </a:r>
          </a:p>
          <a:p>
            <a:r>
              <a:rPr lang="en-US" dirty="0">
                <a:latin typeface="Times New Roman" panose="02020603050405020304" pitchFamily="18" charset="0"/>
                <a:cs typeface="Times New Roman" panose="02020603050405020304" pitchFamily="18" charset="0"/>
              </a:rPr>
              <a:t>Order monitors/sensors a week after the topic selection has been made.</a:t>
            </a:r>
          </a:p>
          <a:p>
            <a:r>
              <a:rPr lang="en-US" dirty="0">
                <a:latin typeface="Times New Roman" panose="02020603050405020304" pitchFamily="18" charset="0"/>
                <a:cs typeface="Times New Roman" panose="02020603050405020304" pitchFamily="18" charset="0"/>
              </a:rPr>
              <a:t>Read the manual promptly. </a:t>
            </a:r>
          </a:p>
          <a:p>
            <a:r>
              <a:rPr lang="en-US" dirty="0">
                <a:latin typeface="Times New Roman" panose="02020603050405020304" pitchFamily="18" charset="0"/>
                <a:cs typeface="Times New Roman" panose="02020603050405020304" pitchFamily="18" charset="0"/>
              </a:rPr>
              <a:t>Altitude capability (require maximum altitude).</a:t>
            </a:r>
          </a:p>
          <a:p>
            <a:r>
              <a:rPr lang="en-US" dirty="0">
                <a:latin typeface="Times New Roman" panose="02020603050405020304" pitchFamily="18" charset="0"/>
                <a:cs typeface="Times New Roman" panose="02020603050405020304" pitchFamily="18" charset="0"/>
              </a:rPr>
              <a:t> Immediately transferring data after retrieving payload.</a:t>
            </a:r>
          </a:p>
          <a:p>
            <a:pPr marL="0" indent="0">
              <a:buNone/>
            </a:pPr>
            <a:endParaRPr lang="en-US" dirty="0"/>
          </a:p>
        </p:txBody>
      </p:sp>
    </p:spTree>
    <p:extLst>
      <p:ext uri="{BB962C8B-B14F-4D97-AF65-F5344CB8AC3E}">
        <p14:creationId xmlns:p14="http://schemas.microsoft.com/office/powerpoint/2010/main" val="20005805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Human Effects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457200" y="1600200"/>
            <a:ext cx="8229600" cy="4525963"/>
          </a:xfrm>
        </p:spPr>
        <p:txBody>
          <a:bodyPr>
            <a:normAutofit/>
          </a:bodyPr>
          <a:lstStyle/>
          <a:p>
            <a:pPr marL="0" indent="0">
              <a:buNone/>
            </a:pPr>
            <a:r>
              <a:rPr lang="en-US" dirty="0">
                <a:latin typeface="Times New Roman" panose="02020603050405020304" pitchFamily="18" charset="0"/>
                <a:cs typeface="Times New Roman" panose="02020603050405020304" pitchFamily="18" charset="0"/>
              </a:rPr>
              <a:t>C</a:t>
            </a:r>
            <a:r>
              <a:rPr lang="en-US" dirty="0" smtClean="0">
                <a:latin typeface="Times New Roman" panose="02020603050405020304" pitchFamily="18" charset="0"/>
                <a:cs typeface="Times New Roman" panose="02020603050405020304" pitchFamily="18" charset="0"/>
              </a:rPr>
              <a:t>hildren, elders and people with health problems are at greater </a:t>
            </a:r>
            <a:r>
              <a:rPr lang="en-US" dirty="0">
                <a:latin typeface="Times New Roman" panose="02020603050405020304" pitchFamily="18" charset="0"/>
                <a:cs typeface="Times New Roman" panose="02020603050405020304" pitchFamily="18" charset="0"/>
              </a:rPr>
              <a:t>risk from breathing air containing </a:t>
            </a:r>
            <a:r>
              <a:rPr lang="en-US" dirty="0" smtClean="0">
                <a:latin typeface="Times New Roman" panose="02020603050405020304" pitchFamily="18" charset="0"/>
                <a:cs typeface="Times New Roman" panose="02020603050405020304" pitchFamily="18" charset="0"/>
              </a:rPr>
              <a:t>Ozone.</a:t>
            </a:r>
          </a:p>
          <a:p>
            <a:pPr marL="0" indent="0">
              <a:buNone/>
            </a:pPr>
            <a:r>
              <a:rPr lang="en-US" dirty="0" smtClean="0">
                <a:latin typeface="Times New Roman" panose="02020603050405020304" pitchFamily="18" charset="0"/>
                <a:cs typeface="Times New Roman" panose="02020603050405020304" pitchFamily="18" charset="0"/>
              </a:rPr>
              <a:t>Ozone may cause health issues such as chest </a:t>
            </a:r>
            <a:r>
              <a:rPr lang="en-US" dirty="0">
                <a:latin typeface="Times New Roman" panose="02020603050405020304" pitchFamily="18" charset="0"/>
                <a:cs typeface="Times New Roman" panose="02020603050405020304" pitchFamily="18" charset="0"/>
              </a:rPr>
              <a:t>pain, coughing, throat irritation, and airway </a:t>
            </a:r>
            <a:r>
              <a:rPr lang="en-US" dirty="0" smtClean="0">
                <a:latin typeface="Times New Roman" panose="02020603050405020304" pitchFamily="18" charset="0"/>
                <a:cs typeface="Times New Roman" panose="02020603050405020304" pitchFamily="18" charset="0"/>
              </a:rPr>
              <a:t>inflammation. </a:t>
            </a:r>
            <a:r>
              <a:rPr lang="en-US" dirty="0">
                <a:latin typeface="Times New Roman" panose="02020603050405020304" pitchFamily="18" charset="0"/>
                <a:cs typeface="Times New Roman" panose="02020603050405020304" pitchFamily="18" charset="0"/>
              </a:rPr>
              <a:t>A</a:t>
            </a:r>
            <a:r>
              <a:rPr lang="en-US" dirty="0" smtClean="0">
                <a:latin typeface="Times New Roman" panose="02020603050405020304" pitchFamily="18" charset="0"/>
                <a:cs typeface="Times New Roman" panose="02020603050405020304" pitchFamily="18" charset="0"/>
              </a:rPr>
              <a:t>lso </a:t>
            </a:r>
            <a:r>
              <a:rPr lang="en-US" dirty="0">
                <a:latin typeface="Times New Roman" panose="02020603050405020304" pitchFamily="18" charset="0"/>
                <a:cs typeface="Times New Roman" panose="02020603050405020304" pitchFamily="18" charset="0"/>
              </a:rPr>
              <a:t>can reduce lung function and harm lung </a:t>
            </a:r>
            <a:r>
              <a:rPr lang="en-US" dirty="0" smtClean="0">
                <a:latin typeface="Times New Roman" panose="02020603050405020304" pitchFamily="18" charset="0"/>
                <a:cs typeface="Times New Roman" panose="02020603050405020304" pitchFamily="18" charset="0"/>
              </a:rPr>
              <a:t>tissue.</a:t>
            </a:r>
          </a:p>
          <a:p>
            <a:pPr marL="0" indent="0">
              <a:buNone/>
            </a:pPr>
            <a:r>
              <a:rPr lang="en-US" dirty="0" smtClean="0">
                <a:latin typeface="Times New Roman" panose="02020603050405020304" pitchFamily="18" charset="0"/>
                <a:cs typeface="Times New Roman" panose="02020603050405020304" pitchFamily="18" charset="0"/>
              </a:rPr>
              <a:t>It can </a:t>
            </a:r>
            <a:r>
              <a:rPr lang="en-US" dirty="0">
                <a:latin typeface="Times New Roman" panose="02020603050405020304" pitchFamily="18" charset="0"/>
                <a:cs typeface="Times New Roman" panose="02020603050405020304" pitchFamily="18" charset="0"/>
              </a:rPr>
              <a:t>worsen bronchitis, emphysema, and asthma, leading to increased medical </a:t>
            </a:r>
            <a:r>
              <a:rPr lang="en-US" dirty="0" smtClean="0">
                <a:latin typeface="Times New Roman" panose="02020603050405020304" pitchFamily="18" charset="0"/>
                <a:cs typeface="Times New Roman" panose="02020603050405020304" pitchFamily="18" charset="0"/>
              </a:rPr>
              <a:t>attention.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47341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Environmental Effects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457200" y="1646237"/>
            <a:ext cx="8382000" cy="4525963"/>
          </a:xfrm>
        </p:spPr>
        <p:txBody>
          <a:bodyPr>
            <a:normAutofit/>
          </a:bodyPr>
          <a:lstStyle/>
          <a:p>
            <a:pPr marL="0" indent="0">
              <a:buNone/>
            </a:pPr>
            <a:r>
              <a:rPr lang="en-US" sz="2400" dirty="0" smtClean="0">
                <a:latin typeface="Times New Roman" panose="02020603050405020304" pitchFamily="18" charset="0"/>
                <a:cs typeface="Times New Roman" panose="02020603050405020304" pitchFamily="18" charset="0"/>
              </a:rPr>
              <a:t>Beneficial, Ozone (layer) serves as a barrier that surrounds the Earth’s, protecting us from Damaging Ultraviolet Radiation as well a Cosmetic Radiation.</a:t>
            </a:r>
          </a:p>
          <a:p>
            <a:pPr marL="0" indent="0">
              <a:buNone/>
            </a:pPr>
            <a:r>
              <a:rPr lang="en-US" sz="2400" dirty="0" smtClean="0">
                <a:latin typeface="Times New Roman" panose="02020603050405020304" pitchFamily="18" charset="0"/>
                <a:cs typeface="Times New Roman" panose="02020603050405020304" pitchFamily="18" charset="0"/>
              </a:rPr>
              <a:t>Yet, may cause harm to the Environment, especially the vegetation. Primarily vegetation that is sensitive, or in other words, still in their early growth stage.</a:t>
            </a:r>
          </a:p>
          <a:p>
            <a:pPr marL="0" indent="0">
              <a:buNone/>
            </a:pPr>
            <a:r>
              <a:rPr lang="en-US" sz="2400" dirty="0" smtClean="0">
                <a:latin typeface="Times New Roman" panose="02020603050405020304" pitchFamily="18" charset="0"/>
                <a:cs typeface="Times New Roman" panose="02020603050405020304" pitchFamily="18" charset="0"/>
              </a:rPr>
              <a:t>Vegetation in Forests, Rainforest, Grassland, even Fields that produce our food.</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9593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Acknowledgment</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457200" y="1600200"/>
            <a:ext cx="8229600" cy="4525963"/>
          </a:xfrm>
        </p:spPr>
        <p:txBody>
          <a:bodyPr/>
          <a:lstStyle/>
          <a:p>
            <a:r>
              <a:rPr lang="en-US" dirty="0">
                <a:latin typeface="Times New Roman" panose="02020603050405020304" pitchFamily="18" charset="0"/>
                <a:cs typeface="Times New Roman" panose="02020603050405020304" pitchFamily="18" charset="0"/>
              </a:rPr>
              <a:t>Susan Brew, Arizona Space Grant </a:t>
            </a:r>
            <a:r>
              <a:rPr lang="en-US" dirty="0" smtClean="0">
                <a:latin typeface="Times New Roman" panose="02020603050405020304" pitchFamily="18" charset="0"/>
                <a:cs typeface="Times New Roman" panose="02020603050405020304" pitchFamily="18" charset="0"/>
              </a:rPr>
              <a:t>Consortium</a:t>
            </a:r>
          </a:p>
          <a:p>
            <a:r>
              <a:rPr lang="en-US" dirty="0">
                <a:latin typeface="Times New Roman" panose="02020603050405020304" pitchFamily="18" charset="0"/>
                <a:cs typeface="Times New Roman" panose="02020603050405020304" pitchFamily="18" charset="0"/>
              </a:rPr>
              <a:t>Morgan </a:t>
            </a:r>
            <a:r>
              <a:rPr lang="en-US" dirty="0" err="1" smtClean="0">
                <a:latin typeface="Times New Roman" panose="02020603050405020304" pitchFamily="18" charset="0"/>
                <a:cs typeface="Times New Roman" panose="02020603050405020304" pitchFamily="18" charset="0"/>
              </a:rPr>
              <a:t>Allers</a:t>
            </a:r>
            <a:r>
              <a:rPr lang="en-US" dirty="0" smtClean="0">
                <a:latin typeface="Times New Roman" panose="02020603050405020304" pitchFamily="18" charset="0"/>
                <a:cs typeface="Times New Roman" panose="02020603050405020304" pitchFamily="18" charset="0"/>
              </a:rPr>
              <a:t>, 2B Technologies</a:t>
            </a:r>
          </a:p>
          <a:p>
            <a:r>
              <a:rPr lang="en-US" dirty="0" smtClean="0">
                <a:latin typeface="Times New Roman" panose="02020603050405020304" pitchFamily="18" charset="0"/>
                <a:cs typeface="Times New Roman" panose="02020603050405020304" pitchFamily="18" charset="0"/>
              </a:rPr>
              <a:t>F</a:t>
            </a:r>
            <a:r>
              <a:rPr lang="en-US" dirty="0" smtClean="0">
                <a:latin typeface="Times New Roman" panose="02020603050405020304" pitchFamily="18" charset="0"/>
                <a:cs typeface="Times New Roman" panose="02020603050405020304" pitchFamily="18" charset="0"/>
              </a:rPr>
              <a:t>rancis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Burns, Chemistry Instructor</a:t>
            </a:r>
          </a:p>
          <a:p>
            <a:r>
              <a:rPr lang="en-US" dirty="0" smtClean="0">
                <a:latin typeface="Times New Roman" panose="02020603050405020304" pitchFamily="18" charset="0"/>
                <a:cs typeface="Times New Roman" panose="02020603050405020304" pitchFamily="18" charset="0"/>
              </a:rPr>
              <a:t>Dine College, Main </a:t>
            </a:r>
            <a:r>
              <a:rPr lang="en-US" dirty="0" smtClean="0">
                <a:latin typeface="Times New Roman" panose="02020603050405020304" pitchFamily="18" charset="0"/>
                <a:cs typeface="Times New Roman" panose="02020603050405020304" pitchFamily="18" charset="0"/>
              </a:rPr>
              <a:t>Campus &amp; Science Department</a:t>
            </a:r>
            <a:endParaRPr lang="en-US" dirty="0" smtClean="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3817707"/>
            <a:ext cx="7162800" cy="2955425"/>
          </a:xfrm>
          <a:prstGeom prst="rect">
            <a:avLst/>
          </a:prstGeom>
        </p:spPr>
      </p:pic>
    </p:spTree>
    <p:extLst>
      <p:ext uri="{BB962C8B-B14F-4D97-AF65-F5344CB8AC3E}">
        <p14:creationId xmlns:p14="http://schemas.microsoft.com/office/powerpoint/2010/main" val="39946728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Background</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2800" dirty="0" smtClean="0">
                <a:latin typeface="Times New Roman" panose="02020603050405020304" pitchFamily="18" charset="0"/>
                <a:cs typeface="Times New Roman" panose="02020603050405020304" pitchFamily="18" charset="0"/>
              </a:rPr>
              <a:t>There are two major Coal Burning Power Plants that are within the Four Corners region: Arizona, Utah, Colorado and New Mexico.</a:t>
            </a:r>
          </a:p>
          <a:p>
            <a:r>
              <a:rPr lang="en-US" sz="2800" dirty="0" smtClean="0">
                <a:latin typeface="Times New Roman" panose="02020603050405020304" pitchFamily="18" charset="0"/>
                <a:cs typeface="Times New Roman" panose="02020603050405020304" pitchFamily="18" charset="0"/>
              </a:rPr>
              <a:t>Air pollution that comes from the West Coast (Majority of the Weather System comes from the West coast, which air pollution may increase within the Four Corner region.)</a:t>
            </a:r>
          </a:p>
          <a:p>
            <a:r>
              <a:rPr lang="en-US" sz="2800" dirty="0" smtClean="0">
                <a:latin typeface="Times New Roman" panose="02020603050405020304" pitchFamily="18" charset="0"/>
                <a:cs typeface="Times New Roman" panose="02020603050405020304" pitchFamily="18" charset="0"/>
              </a:rPr>
              <a:t>First group of students at Dine College that took an Interest in Ozone.</a:t>
            </a:r>
          </a:p>
        </p:txBody>
      </p:sp>
    </p:spTree>
    <p:extLst>
      <p:ext uri="{BB962C8B-B14F-4D97-AF65-F5344CB8AC3E}">
        <p14:creationId xmlns:p14="http://schemas.microsoft.com/office/powerpoint/2010/main" val="39401052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Navajo Perspective</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295400"/>
            <a:ext cx="8229600" cy="4830763"/>
          </a:xfrm>
        </p:spPr>
        <p:txBody>
          <a:bodyPr>
            <a:noAutofit/>
          </a:bodyPr>
          <a:lstStyle/>
          <a:p>
            <a:r>
              <a:rPr lang="en-US" sz="2400" dirty="0" smtClean="0">
                <a:effectLst/>
                <a:latin typeface="Times New Roman" panose="02020603050405020304" pitchFamily="18" charset="0"/>
                <a:cs typeface="Times New Roman" panose="02020603050405020304" pitchFamily="18" charset="0"/>
              </a:rPr>
              <a:t>From the Navajo perspective, we consider the Air as a Gift of Life and must be treated with respect.</a:t>
            </a:r>
          </a:p>
          <a:p>
            <a:r>
              <a:rPr lang="en-US" sz="2400" dirty="0" smtClean="0">
                <a:effectLst/>
                <a:latin typeface="Times New Roman" panose="02020603050405020304" pitchFamily="18" charset="0"/>
                <a:cs typeface="Times New Roman" panose="02020603050405020304" pitchFamily="18" charset="0"/>
              </a:rPr>
              <a:t>It is said that “Air was the first thing we took as we entered this world and it will be the last thing we take as we leave this world</a:t>
            </a:r>
            <a:r>
              <a:rPr lang="en-US" sz="2400" dirty="0" smtClean="0">
                <a:effectLst/>
                <a:latin typeface="Times New Roman" panose="02020603050405020304" pitchFamily="18" charset="0"/>
                <a:cs typeface="Times New Roman" panose="02020603050405020304" pitchFamily="18" charset="0"/>
              </a:rPr>
              <a:t>.”</a:t>
            </a:r>
          </a:p>
          <a:p>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educational philosophy of </a:t>
            </a:r>
            <a:r>
              <a:rPr lang="en-US" sz="2400" dirty="0" err="1">
                <a:latin typeface="Times New Roman" panose="02020603050405020304" pitchFamily="18" charset="0"/>
                <a:cs typeface="Times New Roman" panose="02020603050405020304" pitchFamily="18" charset="0"/>
              </a:rPr>
              <a:t>Diné</a:t>
            </a:r>
            <a:r>
              <a:rPr lang="en-US" sz="2400" dirty="0">
                <a:latin typeface="Times New Roman" panose="02020603050405020304" pitchFamily="18" charset="0"/>
                <a:cs typeface="Times New Roman" panose="02020603050405020304" pitchFamily="18" charset="0"/>
              </a:rPr>
              <a:t> College is </a:t>
            </a:r>
          </a:p>
          <a:p>
            <a:pPr marL="400050" lvl="1" indent="0">
              <a:buNone/>
            </a:pPr>
            <a:r>
              <a:rPr lang="en-US" sz="2400" b="1" dirty="0">
                <a:latin typeface="Times New Roman" panose="02020603050405020304" pitchFamily="18" charset="0"/>
                <a:cs typeface="Times New Roman" panose="02020603050405020304" pitchFamily="18" charset="0"/>
              </a:rPr>
              <a:t>“</a:t>
            </a:r>
            <a:r>
              <a:rPr lang="en-US" sz="2400" b="1" dirty="0" err="1">
                <a:latin typeface="Times New Roman" panose="02020603050405020304" pitchFamily="18" charset="0"/>
                <a:cs typeface="Times New Roman" panose="02020603050405020304" pitchFamily="18" charset="0"/>
              </a:rPr>
              <a:t>Sa'ah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Naaghai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Bik'eh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Hozhoo</a:t>
            </a:r>
            <a:r>
              <a:rPr lang="en-US" sz="2400" b="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p>
          <a:p>
            <a:pPr marL="400050" lvl="1" indent="0">
              <a:buNone/>
            </a:pPr>
            <a:r>
              <a:rPr lang="en-US" sz="2400" dirty="0">
                <a:latin typeface="Times New Roman" panose="02020603050405020304" pitchFamily="18" charset="0"/>
                <a:cs typeface="Times New Roman" panose="02020603050405020304" pitchFamily="18" charset="0"/>
              </a:rPr>
              <a:t>the </a:t>
            </a:r>
            <a:r>
              <a:rPr lang="en-US" sz="2400" dirty="0" err="1">
                <a:latin typeface="Times New Roman" panose="02020603050405020304" pitchFamily="18" charset="0"/>
                <a:cs typeface="Times New Roman" panose="02020603050405020304" pitchFamily="18" charset="0"/>
              </a:rPr>
              <a:t>Diné</a:t>
            </a:r>
            <a:r>
              <a:rPr lang="en-US" sz="2400" dirty="0">
                <a:latin typeface="Times New Roman" panose="02020603050405020304" pitchFamily="18" charset="0"/>
                <a:cs typeface="Times New Roman" panose="02020603050405020304" pitchFamily="18" charset="0"/>
              </a:rPr>
              <a:t> traditional living system,</a:t>
            </a:r>
          </a:p>
          <a:p>
            <a:pPr marL="400050" lvl="1" indent="0">
              <a:buNone/>
            </a:pPr>
            <a:r>
              <a:rPr lang="en-US" sz="2400" dirty="0">
                <a:latin typeface="Times New Roman" panose="02020603050405020304" pitchFamily="18" charset="0"/>
                <a:cs typeface="Times New Roman" panose="02020603050405020304" pitchFamily="18" charset="0"/>
              </a:rPr>
              <a:t>that places Dine’ life in harmony with</a:t>
            </a:r>
          </a:p>
          <a:p>
            <a:pPr marL="400050" lvl="1" indent="0">
              <a:buNone/>
            </a:pPr>
            <a:r>
              <a:rPr lang="en-US" sz="2400" dirty="0">
                <a:latin typeface="Times New Roman" panose="02020603050405020304" pitchFamily="18" charset="0"/>
                <a:cs typeface="Times New Roman" panose="02020603050405020304" pitchFamily="18" charset="0"/>
              </a:rPr>
              <a:t>the natural world and the universe</a:t>
            </a:r>
            <a:r>
              <a:rPr lang="en-US" sz="2400" dirty="0" smtClean="0">
                <a:latin typeface="Times New Roman" panose="02020603050405020304" pitchFamily="18" charset="0"/>
                <a:cs typeface="Times New Roman" panose="02020603050405020304" pitchFamily="18" charset="0"/>
              </a:rPr>
              <a:t>.</a:t>
            </a:r>
            <a:endParaRPr lang="en-US" sz="2400" dirty="0" smtClean="0">
              <a:effectLst/>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We also apply four major concepts:</a:t>
            </a:r>
          </a:p>
          <a:p>
            <a:pPr marL="400050" lvl="1" indent="0">
              <a:buNone/>
            </a:pPr>
            <a:r>
              <a:rPr lang="en-US" sz="2400" b="1" dirty="0" err="1" smtClean="0">
                <a:latin typeface="Times New Roman" panose="02020603050405020304" pitchFamily="18" charset="0"/>
                <a:cs typeface="Times New Roman" panose="02020603050405020304" pitchFamily="18" charset="0"/>
              </a:rPr>
              <a:t>Nitsáhákees</a:t>
            </a:r>
            <a:r>
              <a:rPr lang="en-US" sz="2400" b="1"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(Thinking), </a:t>
            </a:r>
            <a:r>
              <a:rPr lang="en-US" sz="2400" b="1" dirty="0" err="1">
                <a:latin typeface="Times New Roman" panose="02020603050405020304" pitchFamily="18" charset="0"/>
                <a:cs typeface="Times New Roman" panose="02020603050405020304" pitchFamily="18" charset="0"/>
              </a:rPr>
              <a:t>Nahat'á</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(Planning), </a:t>
            </a:r>
            <a:r>
              <a:rPr lang="en-US" sz="2400" b="1" dirty="0" err="1">
                <a:latin typeface="Times New Roman" panose="02020603050405020304" pitchFamily="18" charset="0"/>
                <a:cs typeface="Times New Roman" panose="02020603050405020304" pitchFamily="18" charset="0"/>
              </a:rPr>
              <a:t>Iiná</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(Living) and </a:t>
            </a:r>
            <a:r>
              <a:rPr lang="en-US" sz="2400" b="1" dirty="0" err="1">
                <a:latin typeface="Times New Roman" panose="02020603050405020304" pitchFamily="18" charset="0"/>
                <a:cs typeface="Times New Roman" panose="02020603050405020304" pitchFamily="18" charset="0"/>
              </a:rPr>
              <a:t>Sihasin</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(Assuring) </a:t>
            </a:r>
            <a:endParaRPr lang="en-US" sz="2400" dirty="0" smtClean="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3733800"/>
            <a:ext cx="2485923" cy="2162175"/>
          </a:xfrm>
          <a:prstGeom prst="rect">
            <a:avLst/>
          </a:prstGeom>
        </p:spPr>
      </p:pic>
    </p:spTree>
    <p:extLst>
      <p:ext uri="{BB962C8B-B14F-4D97-AF65-F5344CB8AC3E}">
        <p14:creationId xmlns:p14="http://schemas.microsoft.com/office/powerpoint/2010/main" val="14990933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Experiment</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p:txBody>
          <a:bodyPr>
            <a:normAutofit fontScale="62500" lnSpcReduction="20000"/>
          </a:bodyPr>
          <a:lstStyle/>
          <a:p>
            <a:pPr marL="0" indent="0">
              <a:buNone/>
            </a:pPr>
            <a:r>
              <a:rPr lang="en-US" sz="4500" dirty="0" smtClean="0">
                <a:latin typeface="Times New Roman" panose="02020603050405020304" pitchFamily="18" charset="0"/>
                <a:cs typeface="Times New Roman" panose="02020603050405020304" pitchFamily="18" charset="0"/>
              </a:rPr>
              <a:t>Sensor/</a:t>
            </a:r>
            <a:r>
              <a:rPr lang="en-US" sz="4500" dirty="0" err="1" smtClean="0">
                <a:latin typeface="Times New Roman" panose="02020603050405020304" pitchFamily="18" charset="0"/>
                <a:cs typeface="Times New Roman" panose="02020603050405020304" pitchFamily="18" charset="0"/>
              </a:rPr>
              <a:t>Moniter</a:t>
            </a:r>
            <a:endParaRPr lang="en-US" sz="4500" dirty="0" smtClean="0">
              <a:latin typeface="Times New Roman" panose="02020603050405020304" pitchFamily="18" charset="0"/>
              <a:cs typeface="Times New Roman" panose="02020603050405020304" pitchFamily="18" charset="0"/>
            </a:endParaRPr>
          </a:p>
          <a:p>
            <a:r>
              <a:rPr lang="en-US" sz="4500" dirty="0">
                <a:latin typeface="Times New Roman" panose="02020603050405020304" pitchFamily="18" charset="0"/>
                <a:cs typeface="Times New Roman" panose="02020603050405020304" pitchFamily="18" charset="0"/>
              </a:rPr>
              <a:t>Measures: Ozone (ppb), Temperature (K), Pressure (</a:t>
            </a:r>
            <a:r>
              <a:rPr lang="en-US" sz="4500" dirty="0" err="1">
                <a:latin typeface="Times New Roman" panose="02020603050405020304" pitchFamily="18" charset="0"/>
                <a:cs typeface="Times New Roman" panose="02020603050405020304" pitchFamily="18" charset="0"/>
              </a:rPr>
              <a:t>torr</a:t>
            </a:r>
            <a:r>
              <a:rPr lang="en-US" sz="4500" dirty="0">
                <a:latin typeface="Times New Roman" panose="02020603050405020304" pitchFamily="18" charset="0"/>
                <a:cs typeface="Times New Roman" panose="02020603050405020304" pitchFamily="18" charset="0"/>
              </a:rPr>
              <a:t>), and GPS.</a:t>
            </a:r>
          </a:p>
          <a:p>
            <a:r>
              <a:rPr lang="en-US" sz="4500" dirty="0">
                <a:latin typeface="Times New Roman" panose="02020603050405020304" pitchFamily="18" charset="0"/>
                <a:cs typeface="Times New Roman" panose="02020603050405020304" pitchFamily="18" charset="0"/>
              </a:rPr>
              <a:t>Data log: 1 min., 5 min., &amp; 1 </a:t>
            </a:r>
            <a:r>
              <a:rPr lang="en-US" sz="4500" dirty="0" err="1">
                <a:latin typeface="Times New Roman" panose="02020603050405020304" pitchFamily="18" charset="0"/>
                <a:cs typeface="Times New Roman" panose="02020603050405020304" pitchFamily="18" charset="0"/>
              </a:rPr>
              <a:t>hr</a:t>
            </a:r>
            <a:endParaRPr lang="en-US" sz="4500" dirty="0">
              <a:latin typeface="Times New Roman" panose="02020603050405020304" pitchFamily="18" charset="0"/>
              <a:cs typeface="Times New Roman" panose="02020603050405020304" pitchFamily="18" charset="0"/>
            </a:endParaRPr>
          </a:p>
          <a:p>
            <a:r>
              <a:rPr lang="en-US" sz="4500" dirty="0">
                <a:latin typeface="Times New Roman" panose="02020603050405020304" pitchFamily="18" charset="0"/>
                <a:cs typeface="Times New Roman" panose="02020603050405020304" pitchFamily="18" charset="0"/>
              </a:rPr>
              <a:t>Measurements: 4” x 3” x 1.5” </a:t>
            </a:r>
          </a:p>
          <a:p>
            <a:r>
              <a:rPr lang="en-US" sz="4500" dirty="0">
                <a:latin typeface="Times New Roman" panose="02020603050405020304" pitchFamily="18" charset="0"/>
                <a:cs typeface="Times New Roman" panose="02020603050405020304" pitchFamily="18" charset="0"/>
              </a:rPr>
              <a:t>Weight: 0.751 lbs</a:t>
            </a:r>
            <a:r>
              <a:rPr lang="en-US" sz="5100" dirty="0">
                <a:latin typeface="Times New Roman" panose="02020603050405020304" pitchFamily="18" charset="0"/>
                <a:cs typeface="Times New Roman" panose="02020603050405020304" pitchFamily="18" charset="0"/>
              </a:rPr>
              <a:t>. </a:t>
            </a:r>
          </a:p>
          <a:p>
            <a:endParaRPr lang="en-US" dirty="0"/>
          </a:p>
        </p:txBody>
      </p:sp>
      <p:sp>
        <p:nvSpPr>
          <p:cNvPr id="4" name="Content Placeholder 3"/>
          <p:cNvSpPr>
            <a:spLocks noGrp="1"/>
          </p:cNvSpPr>
          <p:nvPr>
            <p:ph sz="half" idx="2"/>
          </p:nvPr>
        </p:nvSpPr>
        <p:spPr>
          <a:xfrm>
            <a:off x="4648200" y="1600200"/>
            <a:ext cx="4038600" cy="5029200"/>
          </a:xfrm>
        </p:spPr>
        <p:txBody>
          <a:bodyPr>
            <a:normAutofit fontScale="62500" lnSpcReduction="20000"/>
          </a:bodyPr>
          <a:lstStyle/>
          <a:p>
            <a:pPr marL="0" indent="0">
              <a:buNone/>
            </a:pPr>
            <a:r>
              <a:rPr lang="en-US" sz="4500" dirty="0" smtClean="0">
                <a:latin typeface="Times New Roman" panose="02020603050405020304" pitchFamily="18" charset="0"/>
                <a:cs typeface="Times New Roman" panose="02020603050405020304" pitchFamily="18" charset="0"/>
              </a:rPr>
              <a:t>Payload/Materials</a:t>
            </a:r>
            <a:endParaRPr lang="en-US" sz="4500" dirty="0">
              <a:latin typeface="Times New Roman" panose="02020603050405020304" pitchFamily="18" charset="0"/>
              <a:cs typeface="Times New Roman" panose="02020603050405020304" pitchFamily="18" charset="0"/>
            </a:endParaRPr>
          </a:p>
          <a:p>
            <a:r>
              <a:rPr lang="en-US" sz="4500" dirty="0">
                <a:latin typeface="Times New Roman" panose="02020603050405020304" pitchFamily="18" charset="0"/>
                <a:cs typeface="Times New Roman" panose="02020603050405020304" pitchFamily="18" charset="0"/>
              </a:rPr>
              <a:t>Cardboard (4 pieces, 6.5” x 6.5”)</a:t>
            </a:r>
          </a:p>
          <a:p>
            <a:r>
              <a:rPr lang="en-US" sz="4500" dirty="0">
                <a:latin typeface="Times New Roman" panose="02020603050405020304" pitchFamily="18" charset="0"/>
                <a:cs typeface="Times New Roman" panose="02020603050405020304" pitchFamily="18" charset="0"/>
              </a:rPr>
              <a:t>Hot glue gun</a:t>
            </a:r>
          </a:p>
          <a:p>
            <a:r>
              <a:rPr lang="en-US" sz="4500" dirty="0">
                <a:latin typeface="Times New Roman" panose="02020603050405020304" pitchFamily="18" charset="0"/>
                <a:cs typeface="Times New Roman" panose="02020603050405020304" pitchFamily="18" charset="0"/>
              </a:rPr>
              <a:t>Heavy duty duct tape</a:t>
            </a:r>
          </a:p>
          <a:p>
            <a:r>
              <a:rPr lang="en-US" sz="4500" dirty="0">
                <a:latin typeface="Times New Roman" panose="02020603050405020304" pitchFamily="18" charset="0"/>
                <a:cs typeface="Times New Roman" panose="02020603050405020304" pitchFamily="18" charset="0"/>
              </a:rPr>
              <a:t>Foam sponge</a:t>
            </a:r>
          </a:p>
          <a:p>
            <a:r>
              <a:rPr lang="en-US" sz="4500" dirty="0">
                <a:latin typeface="Times New Roman" panose="02020603050405020304" pitchFamily="18" charset="0"/>
                <a:cs typeface="Times New Roman" panose="02020603050405020304" pitchFamily="18" charset="0"/>
              </a:rPr>
              <a:t>Weight: 1.1464 lbs</a:t>
            </a:r>
            <a:r>
              <a:rPr lang="en-US" sz="4500" dirty="0" smtClean="0">
                <a:latin typeface="Times New Roman" panose="02020603050405020304" pitchFamily="18" charset="0"/>
                <a:cs typeface="Times New Roman" panose="02020603050405020304" pitchFamily="18" charset="0"/>
              </a:rPr>
              <a:t>.</a:t>
            </a:r>
          </a:p>
          <a:p>
            <a:pPr marL="0" indent="0">
              <a:buNone/>
            </a:pPr>
            <a:endParaRPr lang="en-US" sz="4500" dirty="0" smtClean="0">
              <a:latin typeface="Times New Roman" panose="02020603050405020304" pitchFamily="18" charset="0"/>
              <a:cs typeface="Times New Roman" panose="02020603050405020304" pitchFamily="18" charset="0"/>
            </a:endParaRPr>
          </a:p>
          <a:p>
            <a:pPr marL="0" indent="0">
              <a:buNone/>
            </a:pPr>
            <a:endParaRPr lang="en-US" sz="4500" dirty="0">
              <a:latin typeface="Times New Roman" panose="02020603050405020304" pitchFamily="18" charset="0"/>
              <a:cs typeface="Times New Roman" panose="02020603050405020304" pitchFamily="18" charset="0"/>
            </a:endParaRPr>
          </a:p>
          <a:p>
            <a:pPr marL="0" indent="0">
              <a:buNone/>
            </a:pPr>
            <a:endParaRPr lang="en-US" sz="4500" dirty="0" smtClean="0">
              <a:latin typeface="Times New Roman" panose="02020603050405020304" pitchFamily="18" charset="0"/>
              <a:cs typeface="Times New Roman" panose="02020603050405020304" pitchFamily="18" charset="0"/>
            </a:endParaRPr>
          </a:p>
          <a:p>
            <a:pPr marL="0" indent="0">
              <a:buNone/>
            </a:pPr>
            <a:r>
              <a:rPr lang="en-US" sz="4500" dirty="0" smtClean="0">
                <a:latin typeface="Times New Roman" panose="02020603050405020304" pitchFamily="18" charset="0"/>
                <a:cs typeface="Times New Roman" panose="02020603050405020304" pitchFamily="18" charset="0"/>
              </a:rPr>
              <a:t>Total Weight: </a:t>
            </a:r>
            <a:r>
              <a:rPr lang="en-US" sz="4500" dirty="0">
                <a:latin typeface="Times New Roman" panose="02020603050405020304" pitchFamily="18" charset="0"/>
                <a:cs typeface="Times New Roman" panose="02020603050405020304" pitchFamily="18" charset="0"/>
              </a:rPr>
              <a:t>1.90 </a:t>
            </a:r>
            <a:r>
              <a:rPr lang="en-US" sz="4500" dirty="0" err="1">
                <a:latin typeface="Times New Roman" panose="02020603050405020304" pitchFamily="18" charset="0"/>
                <a:cs typeface="Times New Roman" panose="02020603050405020304" pitchFamily="18" charset="0"/>
              </a:rPr>
              <a:t>lbs</a:t>
            </a:r>
            <a:r>
              <a:rPr lang="en-US" sz="4500" dirty="0">
                <a:latin typeface="Times New Roman" panose="02020603050405020304" pitchFamily="18" charset="0"/>
                <a:cs typeface="Times New Roman" panose="02020603050405020304" pitchFamily="18" charset="0"/>
              </a:rPr>
              <a:t> </a:t>
            </a:r>
          </a:p>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12938702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Condition of the Day of Launch</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p:txBody>
          <a:bodyPr/>
          <a:lstStyle/>
          <a:p>
            <a:r>
              <a:rPr lang="en-US" dirty="0" smtClean="0">
                <a:latin typeface="Times New Roman" panose="02020603050405020304" pitchFamily="18" charset="0"/>
                <a:cs typeface="Times New Roman" panose="02020603050405020304" pitchFamily="18" charset="0"/>
              </a:rPr>
              <a:t>Weather Forecast</a:t>
            </a:r>
          </a:p>
          <a:p>
            <a:endParaRPr lang="en-US" dirty="0"/>
          </a:p>
        </p:txBody>
      </p:sp>
      <p:sp>
        <p:nvSpPr>
          <p:cNvPr id="4" name="Content Placeholder 3"/>
          <p:cNvSpPr>
            <a:spLocks noGrp="1"/>
          </p:cNvSpPr>
          <p:nvPr>
            <p:ph sz="half" idx="2"/>
          </p:nvPr>
        </p:nvSpPr>
        <p:spPr/>
        <p:txBody>
          <a:bodyPr/>
          <a:lstStyle/>
          <a:p>
            <a:r>
              <a:rPr lang="en-US" dirty="0" smtClean="0">
                <a:latin typeface="Times New Roman" panose="02020603050405020304" pitchFamily="18" charset="0"/>
                <a:cs typeface="Times New Roman" panose="02020603050405020304" pitchFamily="18" charset="0"/>
              </a:rPr>
              <a:t>Balloon Route</a:t>
            </a:r>
          </a:p>
          <a:p>
            <a:pPr marL="0" indent="0">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Launched at 9 am from Dine College, Main Campus in </a:t>
            </a:r>
            <a:r>
              <a:rPr lang="en-US" dirty="0" err="1" smtClean="0">
                <a:latin typeface="Times New Roman" panose="02020603050405020304" pitchFamily="18" charset="0"/>
                <a:cs typeface="Times New Roman" panose="02020603050405020304" pitchFamily="18" charset="0"/>
              </a:rPr>
              <a:t>Tsaile</a:t>
            </a:r>
            <a:r>
              <a:rPr lang="en-US" dirty="0" smtClean="0">
                <a:latin typeface="Times New Roman" panose="02020603050405020304" pitchFamily="18" charset="0"/>
                <a:cs typeface="Times New Roman" panose="02020603050405020304" pitchFamily="18" charset="0"/>
              </a:rPr>
              <a:t>, Arizona.</a:t>
            </a:r>
          </a:p>
          <a:p>
            <a:pPr marL="0" indent="0">
              <a:buNone/>
            </a:pPr>
            <a:r>
              <a:rPr lang="en-US" dirty="0" smtClean="0">
                <a:latin typeface="Times New Roman" panose="02020603050405020304" pitchFamily="18" charset="0"/>
                <a:cs typeface="Times New Roman" panose="02020603050405020304" pitchFamily="18" charset="0"/>
              </a:rPr>
              <a:t>Landed </a:t>
            </a:r>
            <a:r>
              <a:rPr lang="en-US" dirty="0" smtClean="0">
                <a:latin typeface="Times New Roman" panose="02020603050405020304" pitchFamily="18" charset="0"/>
                <a:cs typeface="Times New Roman" panose="02020603050405020304" pitchFamily="18" charset="0"/>
              </a:rPr>
              <a:t>directly </a:t>
            </a:r>
            <a:r>
              <a:rPr lang="en-US" dirty="0" smtClean="0">
                <a:latin typeface="Times New Roman" panose="02020603050405020304" pitchFamily="18" charset="0"/>
                <a:cs typeface="Times New Roman" panose="02020603050405020304" pitchFamily="18" charset="0"/>
              </a:rPr>
              <a:t>99 </a:t>
            </a:r>
            <a:r>
              <a:rPr lang="en-US" dirty="0" smtClean="0">
                <a:latin typeface="Times New Roman" panose="02020603050405020304" pitchFamily="18" charset="0"/>
                <a:cs typeface="Times New Roman" panose="02020603050405020304" pitchFamily="18" charset="0"/>
              </a:rPr>
              <a:t>miles East of </a:t>
            </a:r>
            <a:r>
              <a:rPr lang="en-US" dirty="0" err="1" smtClean="0">
                <a:latin typeface="Times New Roman" panose="02020603050405020304" pitchFamily="18" charset="0"/>
                <a:cs typeface="Times New Roman" panose="02020603050405020304" pitchFamily="18" charset="0"/>
              </a:rPr>
              <a:t>Tsaile</a:t>
            </a:r>
            <a:r>
              <a:rPr lang="en-US" dirty="0" smtClean="0">
                <a:latin typeface="Times New Roman" panose="02020603050405020304" pitchFamily="18" charset="0"/>
                <a:cs typeface="Times New Roman" panose="02020603050405020304" pitchFamily="18" charset="0"/>
              </a:rPr>
              <a:t>, Arizona.</a:t>
            </a:r>
            <a:endParaRPr lang="en-US"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439" y="2286000"/>
            <a:ext cx="4316361" cy="2322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60136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3517" y="2841550"/>
            <a:ext cx="4896057" cy="2754032"/>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30294">
            <a:off x="4078894" y="1211089"/>
            <a:ext cx="3733800" cy="210026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49660">
            <a:off x="100526" y="1125854"/>
            <a:ext cx="3581400" cy="2014538"/>
          </a:xfrm>
          <a:prstGeom prst="rect">
            <a:avLst/>
          </a:prstGeom>
        </p:spPr>
      </p:pic>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LAUNCH SITE</a:t>
            </a:r>
            <a:endParaRPr lang="en-US" dirty="0">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402018">
            <a:off x="5028740" y="4276673"/>
            <a:ext cx="3860525" cy="2171545"/>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6842756" y="1431775"/>
            <a:ext cx="2630131" cy="1479449"/>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4539011">
            <a:off x="-117348" y="3830451"/>
            <a:ext cx="3624263" cy="2038648"/>
          </a:xfrm>
          <a:prstGeom prst="rect">
            <a:avLst/>
          </a:prstGeom>
        </p:spPr>
      </p:pic>
    </p:spTree>
    <p:extLst>
      <p:ext uri="{BB962C8B-B14F-4D97-AF65-F5344CB8AC3E}">
        <p14:creationId xmlns:p14="http://schemas.microsoft.com/office/powerpoint/2010/main" val="5912213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Times New Roman" panose="02020603050405020304" pitchFamily="18" charset="0"/>
                <a:cs typeface="Times New Roman" panose="02020603050405020304" pitchFamily="18" charset="0"/>
              </a:rPr>
              <a:t>Route taken to Retrieve Balloon</a:t>
            </a:r>
            <a:endParaRPr lang="en-US"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959" y="1447800"/>
            <a:ext cx="8810642" cy="5016114"/>
          </a:xfrm>
          <a:prstGeom prst="rect">
            <a:avLst/>
          </a:prstGeom>
        </p:spPr>
      </p:pic>
    </p:spTree>
    <p:extLst>
      <p:ext uri="{BB962C8B-B14F-4D97-AF65-F5344CB8AC3E}">
        <p14:creationId xmlns:p14="http://schemas.microsoft.com/office/powerpoint/2010/main" val="11138262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15987">
            <a:off x="4190998" y="685800"/>
            <a:ext cx="4348823" cy="2395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5897">
            <a:off x="596786" y="549823"/>
            <a:ext cx="2931830" cy="2336101"/>
          </a:xfrm>
          <a:prstGeom prst="rect">
            <a:avLst/>
          </a:prstGeom>
        </p:spPr>
      </p:pic>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RETRIEVING SITE</a:t>
            </a:r>
            <a:endParaRPr lang="en-US"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215034">
            <a:off x="380999" y="2914634"/>
            <a:ext cx="4114800" cy="2314575"/>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32696">
            <a:off x="4036627" y="2819400"/>
            <a:ext cx="4657563" cy="244138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2727702" y="4837407"/>
            <a:ext cx="2364867" cy="1330238"/>
          </a:xfrm>
          <a:prstGeom prst="rect">
            <a:avLst/>
          </a:prstGeom>
        </p:spPr>
      </p:pic>
      <p:pic>
        <p:nvPicPr>
          <p:cNvPr id="205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141014">
            <a:off x="5050192" y="4960971"/>
            <a:ext cx="2364193" cy="1747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5182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Results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p:txBody>
          <a:bodyPr>
            <a:normAutofit/>
          </a:bodyPr>
          <a:lstStyle/>
          <a:p>
            <a:r>
              <a:rPr lang="en-US" dirty="0" smtClean="0">
                <a:latin typeface="Times New Roman" panose="02020603050405020304" pitchFamily="18" charset="0"/>
                <a:cs typeface="Times New Roman" panose="02020603050405020304" pitchFamily="18" charset="0"/>
              </a:rPr>
              <a:t>Ozone</a:t>
            </a:r>
          </a:p>
          <a:p>
            <a:pPr marL="0" indent="0">
              <a:buNone/>
            </a:pPr>
            <a:r>
              <a:rPr lang="en-US" dirty="0" smtClean="0">
                <a:latin typeface="Times New Roman" panose="02020603050405020304" pitchFamily="18" charset="0"/>
                <a:cs typeface="Times New Roman" panose="02020603050405020304" pitchFamily="18" charset="0"/>
              </a:rPr>
              <a:t>Unfortunately, We were unable to Gather any Data. Therefore we decided to gather Ground level Ozone. As we gather ground level ozone, we walked around Dine College Campus with the POM, outdoor and indoor. </a:t>
            </a:r>
            <a:endParaRPr lang="en-US" dirty="0" smtClean="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half" idx="2"/>
          </p:nvPr>
        </p:nvSpPr>
        <p:spPr/>
        <p:txBody>
          <a:bodyPr>
            <a:normAutofit/>
          </a:bodyPr>
          <a:lstStyle/>
          <a:p>
            <a:r>
              <a:rPr lang="en-US" dirty="0" smtClean="0">
                <a:latin typeface="Times New Roman" panose="02020603050405020304" pitchFamily="18" charset="0"/>
                <a:cs typeface="Times New Roman" panose="02020603050405020304" pitchFamily="18" charset="0"/>
              </a:rPr>
              <a:t>Pressure </a:t>
            </a:r>
            <a:r>
              <a:rPr lang="en-US" dirty="0" smtClean="0">
                <a:latin typeface="Times New Roman" panose="02020603050405020304" pitchFamily="18" charset="0"/>
                <a:cs typeface="Times New Roman" panose="02020603050405020304" pitchFamily="18" charset="0"/>
              </a:rPr>
              <a:t>&amp; </a:t>
            </a:r>
            <a:r>
              <a:rPr lang="en-US" dirty="0" smtClean="0">
                <a:latin typeface="Times New Roman" panose="02020603050405020304" pitchFamily="18" charset="0"/>
                <a:cs typeface="Times New Roman" panose="02020603050405020304" pitchFamily="18" charset="0"/>
              </a:rPr>
              <a:t>Temperature</a:t>
            </a:r>
          </a:p>
          <a:p>
            <a:pPr marL="0" indent="0">
              <a:buNone/>
            </a:pPr>
            <a:r>
              <a:rPr lang="en-US" dirty="0" smtClean="0">
                <a:latin typeface="Times New Roman" panose="02020603050405020304" pitchFamily="18" charset="0"/>
                <a:cs typeface="Times New Roman" panose="02020603050405020304" pitchFamily="18" charset="0"/>
              </a:rPr>
              <a:t>Again we were u</a:t>
            </a:r>
            <a:r>
              <a:rPr lang="en-US" dirty="0" smtClean="0">
                <a:latin typeface="Times New Roman" panose="02020603050405020304" pitchFamily="18" charset="0"/>
                <a:cs typeface="Times New Roman" panose="02020603050405020304" pitchFamily="18" charset="0"/>
              </a:rPr>
              <a:t>nable to gather any data relating to pressure and temperature at high attitude. </a:t>
            </a:r>
            <a:r>
              <a:rPr lang="en-US" dirty="0" smtClean="0">
                <a:latin typeface="Times New Roman" panose="02020603050405020304" pitchFamily="18" charset="0"/>
                <a:cs typeface="Times New Roman" panose="02020603050405020304" pitchFamily="18" charset="0"/>
              </a:rPr>
              <a:t>So we</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asked another Group if we could use their</a:t>
            </a:r>
            <a:r>
              <a:rPr lang="en-US" dirty="0" smtClean="0">
                <a:latin typeface="Times New Roman" panose="02020603050405020304" pitchFamily="18" charset="0"/>
                <a:cs typeface="Times New Roman" panose="02020603050405020304" pitchFamily="18" charset="0"/>
              </a:rPr>
              <a:t> Data that they were able to gather during the flight.</a:t>
            </a:r>
            <a:endParaRPr lang="en-US"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228601"/>
            <a:ext cx="1164219" cy="1295399"/>
          </a:xfrm>
          <a:prstGeom prst="rect">
            <a:avLst/>
          </a:prstGeom>
        </p:spPr>
      </p:pic>
    </p:spTree>
    <p:extLst>
      <p:ext uri="{BB962C8B-B14F-4D97-AF65-F5344CB8AC3E}">
        <p14:creationId xmlns:p14="http://schemas.microsoft.com/office/powerpoint/2010/main" val="10170186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3232</TotalTime>
  <Words>744</Words>
  <Application>Microsoft Office PowerPoint</Application>
  <PresentationFormat>On-screen Show (4:3)</PresentationFormat>
  <Paragraphs>85</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Discovering the Correlation between the Ozone, Pressure and Temperature and the Effects of Ozone on the Environment.</vt:lpstr>
      <vt:lpstr>Background</vt:lpstr>
      <vt:lpstr>Navajo Perspective</vt:lpstr>
      <vt:lpstr>Experiment</vt:lpstr>
      <vt:lpstr>Condition of the Day of Launch</vt:lpstr>
      <vt:lpstr>LAUNCH SITE</vt:lpstr>
      <vt:lpstr>Route taken to Retrieve Balloon</vt:lpstr>
      <vt:lpstr>RETRIEVING SITE</vt:lpstr>
      <vt:lpstr>Results</vt:lpstr>
      <vt:lpstr>Analyze</vt:lpstr>
      <vt:lpstr>Issues</vt:lpstr>
      <vt:lpstr>Human Effects</vt:lpstr>
      <vt:lpstr>Environmental Effects</vt:lpstr>
      <vt:lpstr>Acknowledgment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Discovering the Correlation between the Ozone, Pressure and Temperature and their Effects on the Environment.</dc:title>
  <dc:creator>Cordell R. Chee</dc:creator>
  <cp:lastModifiedBy>Cordell R. Chee</cp:lastModifiedBy>
  <cp:revision>33</cp:revision>
  <dcterms:created xsi:type="dcterms:W3CDTF">2017-04-13T19:26:31Z</dcterms:created>
  <dcterms:modified xsi:type="dcterms:W3CDTF">2017-04-17T22:52:13Z</dcterms:modified>
</cp:coreProperties>
</file>